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8"/>
  </p:notesMasterIdLst>
  <p:sldIdLst>
    <p:sldId id="256" r:id="rId2"/>
    <p:sldId id="257" r:id="rId3"/>
    <p:sldId id="296" r:id="rId4"/>
    <p:sldId id="258" r:id="rId5"/>
    <p:sldId id="297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300" r:id="rId26"/>
    <p:sldId id="278" r:id="rId27"/>
    <p:sldId id="29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301" r:id="rId37"/>
    <p:sldId id="288" r:id="rId38"/>
    <p:sldId id="287" r:id="rId39"/>
    <p:sldId id="289" r:id="rId40"/>
    <p:sldId id="290" r:id="rId41"/>
    <p:sldId id="291" r:id="rId42"/>
    <p:sldId id="292" r:id="rId43"/>
    <p:sldId id="293" r:id="rId44"/>
    <p:sldId id="294" r:id="rId45"/>
    <p:sldId id="299" r:id="rId46"/>
    <p:sldId id="295" r:id="rId47"/>
  </p:sldIdLst>
  <p:sldSz cx="9144000" cy="5143500" type="screen16x9"/>
  <p:notesSz cx="6858000" cy="9144000"/>
  <p:embeddedFontLst>
    <p:embeddedFont>
      <p:font typeface="Roboto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480" y="1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599" cy="897599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599" cy="897599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8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pPr lvl="0">
                <a:spcBef>
                  <a:spcPts val="0"/>
                </a:spcBef>
                <a:buNone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pPr lvl="0">
                <a:spcBef>
                  <a:spcPts val="0"/>
                </a:spcBef>
                <a:buNone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rot="10800000" flipH="1">
            <a:off x="0" y="1685999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pPr lvl="0">
                <a:spcBef>
                  <a:spcPts val="0"/>
                </a:spcBef>
                <a:buNone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rot="10800000" flipH="1">
            <a:off x="0" y="1685999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899" cy="271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899" cy="271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pPr lvl="0">
                <a:spcBef>
                  <a:spcPts val="0"/>
                </a:spcBef>
                <a:buNone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rot="10800000" flipH="1">
            <a:off x="0" y="656399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599" cy="602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pPr lvl="0">
                <a:spcBef>
                  <a:spcPts val="0"/>
                </a:spcBef>
                <a:buNone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rot="10800000" flipH="1">
            <a:off x="3276600" y="25"/>
            <a:ext cx="58674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499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26077" y="357800"/>
            <a:ext cx="2807999" cy="9533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7999" cy="31634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pPr lvl="0">
                <a:spcBef>
                  <a:spcPts val="0"/>
                </a:spcBef>
                <a:buNone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</a:rPr>
              <a:pPr lvl="0">
                <a:spcBef>
                  <a:spcPts val="0"/>
                </a:spcBef>
                <a:buNone/>
              </a:pPr>
              <a:t>‹nº›</a:t>
            </a:fld>
            <a:endParaRPr lang="pt-BR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4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79466"/>
            <a:ext cx="4045199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</a:rPr>
              <a:pPr lvl="0">
                <a:spcBef>
                  <a:spcPts val="0"/>
                </a:spcBef>
                <a:buNone/>
              </a:pPr>
              <a:t>‹nº›</a:t>
            </a:fld>
            <a:endParaRPr lang="pt-BR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rot="10800000" flipH="1">
            <a:off x="0" y="0"/>
            <a:ext cx="9144000" cy="46958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rot="10800000" flipH="1">
            <a:off x="0" y="4622724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1999" cy="446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>
                <a:solidFill>
                  <a:schemeClr val="lt1"/>
                </a:solidFill>
              </a:rPr>
              <a:pPr lvl="0">
                <a:spcBef>
                  <a:spcPts val="0"/>
                </a:spcBef>
                <a:buNone/>
              </a:pPr>
              <a:t>‹nº›</a:t>
            </a:fld>
            <a:endParaRPr lang="pt-BR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pPr lvl="0">
                <a:spcBef>
                  <a:spcPts val="0"/>
                </a:spcBef>
                <a:buNone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pPr lvl="0" algn="r">
                <a:spcBef>
                  <a:spcPts val="0"/>
                </a:spcBef>
                <a:buNone/>
              </a:pPr>
              <a:t>‹nº›</a:t>
            </a:fld>
            <a:endParaRPr lang="pt-BR"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Muck\Desktop\TCC\Video%20Minka%20Build.mp4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pt-BR" sz="2400" dirty="0"/>
              <a:t>Um Jogo Sério de Herança Virtual para o Ensinamento Quanto </a:t>
            </a:r>
            <a:r>
              <a:rPr lang="pt-BR" sz="2400" dirty="0" smtClean="0"/>
              <a:t>a </a:t>
            </a:r>
            <a:r>
              <a:rPr lang="pt-BR" sz="2400" dirty="0" err="1" smtClean="0"/>
              <a:t>Minka</a:t>
            </a:r>
            <a:r>
              <a:rPr lang="pt-BR" sz="2400" dirty="0" smtClean="0"/>
              <a:t> </a:t>
            </a:r>
            <a:r>
              <a:rPr lang="pt-BR" sz="2400" dirty="0" err="1"/>
              <a:t>Brasileira-Japonesa</a:t>
            </a:r>
            <a:r>
              <a:rPr lang="pt-BR" sz="2400" dirty="0"/>
              <a:t> do Vale do Ribeira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68" name="Shape 68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800" dirty="0"/>
              <a:t>Daniel </a:t>
            </a:r>
            <a:r>
              <a:rPr lang="pt-BR" sz="1800" dirty="0" err="1"/>
              <a:t>Mori</a:t>
            </a:r>
            <a:r>
              <a:rPr lang="pt-BR" sz="1800" dirty="0"/>
              <a:t> </a:t>
            </a:r>
            <a:r>
              <a:rPr lang="pt-BR" sz="1800" dirty="0" err="1"/>
              <a:t>Fujita</a:t>
            </a:r>
            <a:endParaRPr lang="pt-BR" sz="1800" dirty="0"/>
          </a:p>
          <a:p>
            <a:pPr lvl="0" rtl="0">
              <a:spcBef>
                <a:spcPts val="0"/>
              </a:spcBef>
              <a:buNone/>
            </a:pPr>
            <a:r>
              <a:rPr lang="pt-BR" sz="1800" dirty="0"/>
              <a:t>Orientador: José Remo Ferreira Brega</a:t>
            </a:r>
          </a:p>
          <a:p>
            <a:pPr lvl="0" rtl="0">
              <a:spcBef>
                <a:spcPts val="0"/>
              </a:spcBef>
              <a:buNone/>
            </a:pPr>
            <a:r>
              <a:rPr lang="pt-BR" dirty="0" err="1"/>
              <a:t>Co-Orientador</a:t>
            </a:r>
            <a:r>
              <a:rPr lang="pt-BR" dirty="0"/>
              <a:t>: Mário </a:t>
            </a:r>
            <a:r>
              <a:rPr lang="pt-BR" dirty="0" err="1"/>
              <a:t>Popolin</a:t>
            </a:r>
            <a:r>
              <a:rPr lang="pt-BR" dirty="0"/>
              <a:t> Neto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pt-BR" dirty="0"/>
              <a:t>Universidade Estadual Paulista – Júlio de Mesquita Filho Campus Bauru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sz="1800" dirty="0"/>
          </a:p>
          <a:p>
            <a:pPr lvl="0">
              <a:spcBef>
                <a:spcPts val="0"/>
              </a:spcBef>
              <a:buNone/>
            </a:pPr>
            <a:endParaRPr sz="1800" dirty="0"/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Revisão Sistemática</a:t>
            </a:r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pt-BR"/>
              <a:t>Jogos Sérios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pt-BR" b="1"/>
              <a:t>The Sims</a:t>
            </a:r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2250" y="2509000"/>
            <a:ext cx="4059499" cy="263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Revisão Sistemática</a:t>
            </a:r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pt-BR"/>
              <a:t>Jogos Sérios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pt-BR" b="1"/>
              <a:t>The Sims</a:t>
            </a:r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7600" y="2841175"/>
            <a:ext cx="5108799" cy="230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Revisão Sistemática</a:t>
            </a:r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pt-BR"/>
              <a:t>Jogos Sérios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pt-BR" b="1"/>
              <a:t>Sidh</a:t>
            </a:r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325" y="2325150"/>
            <a:ext cx="4971349" cy="281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Revisão Sistemática</a:t>
            </a: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pt-BR"/>
              <a:t>Jogos Sérios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pt-BR" b="1"/>
              <a:t>Sidh</a:t>
            </a:r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9175" y="2571750"/>
            <a:ext cx="5307450" cy="257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Revisão Sistemática</a:t>
            </a:r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buChar char="●"/>
            </a:pPr>
            <a:r>
              <a:rPr lang="pt-BR" dirty="0"/>
              <a:t>Herança Virtual</a:t>
            </a:r>
          </a:p>
          <a:p>
            <a: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○"/>
            </a:pPr>
            <a:r>
              <a:rPr lang="pt-BR" dirty="0"/>
              <a:t>Método de apresentação dos acontecimentos.</a:t>
            </a:r>
          </a:p>
          <a:p>
            <a: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○"/>
            </a:pPr>
            <a:r>
              <a:rPr lang="pt-BR" dirty="0"/>
              <a:t>Exige formas de </a:t>
            </a:r>
            <a:r>
              <a:rPr lang="pt-BR" dirty="0" smtClean="0"/>
              <a:t>aumentar </a:t>
            </a:r>
            <a:r>
              <a:rPr lang="pt-BR" dirty="0"/>
              <a:t>interesse das crianças.</a:t>
            </a:r>
          </a:p>
          <a:p>
            <a: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○"/>
            </a:pPr>
            <a:r>
              <a:rPr lang="pt-BR" dirty="0"/>
              <a:t>Museus</a:t>
            </a:r>
          </a:p>
          <a:p>
            <a: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○"/>
            </a:pPr>
            <a:r>
              <a:rPr lang="pt-BR" dirty="0"/>
              <a:t>Cenários</a:t>
            </a: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Revisão Sistemática</a:t>
            </a:r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buChar char="●"/>
            </a:pPr>
            <a:r>
              <a:rPr lang="pt-BR"/>
              <a:t>Herança Virtual</a:t>
            </a:r>
          </a:p>
          <a:p>
            <a: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○"/>
            </a:pPr>
            <a:r>
              <a:rPr lang="pt-BR" b="1"/>
              <a:t>Etruscanning Project (Regolini Galassi)</a:t>
            </a:r>
          </a:p>
        </p:txBody>
      </p:sp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6425" y="2841175"/>
            <a:ext cx="5391150" cy="230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Revisão Sistemática</a:t>
            </a:r>
          </a:p>
        </p:txBody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buChar char="●"/>
            </a:pPr>
            <a:r>
              <a:rPr lang="pt-BR"/>
              <a:t>Herança Virtual</a:t>
            </a:r>
          </a:p>
          <a:p>
            <a: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○"/>
            </a:pPr>
            <a:r>
              <a:rPr lang="pt-BR" b="1"/>
              <a:t>MayaArch 3D Project</a:t>
            </a:r>
          </a:p>
        </p:txBody>
      </p:sp>
      <p:pic>
        <p:nvPicPr>
          <p:cNvPr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625" y="2793625"/>
            <a:ext cx="7324725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Revisão Sistemática</a:t>
            </a:r>
          </a:p>
        </p:txBody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buChar char="●"/>
            </a:pPr>
            <a:r>
              <a:rPr lang="pt-BR"/>
              <a:t>Herança Virtual</a:t>
            </a:r>
          </a:p>
          <a:p>
            <a: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○"/>
            </a:pPr>
            <a:r>
              <a:rPr lang="pt-BR" b="1"/>
              <a:t>MayaArch 3D Project</a:t>
            </a:r>
          </a:p>
        </p:txBody>
      </p:sp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575" y="2699500"/>
            <a:ext cx="6471474" cy="230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Revisão Sistemática</a:t>
            </a:r>
          </a:p>
        </p:txBody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buChar char="●"/>
            </a:pPr>
            <a:r>
              <a:rPr lang="pt-BR"/>
              <a:t>Jogos Sérios com Herança Virtual</a:t>
            </a:r>
          </a:p>
          <a:p>
            <a: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○"/>
            </a:pPr>
            <a:r>
              <a:rPr lang="pt-BR" b="1"/>
              <a:t>ThIATRO</a:t>
            </a:r>
            <a:r>
              <a:rPr lang="pt-BR"/>
              <a:t> (The Imersive Art Trainning Online)</a:t>
            </a:r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2150" y="2755050"/>
            <a:ext cx="5019675" cy="228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Revisão Sistemática</a:t>
            </a:r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buChar char="●"/>
            </a:pPr>
            <a:r>
              <a:rPr lang="pt-BR"/>
              <a:t>Jogos Sérios com Herança Virtual</a:t>
            </a:r>
          </a:p>
          <a:p>
            <a: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○"/>
            </a:pPr>
            <a:r>
              <a:rPr lang="pt-BR" b="1"/>
              <a:t>ThIATRO</a:t>
            </a:r>
            <a:r>
              <a:rPr lang="pt-BR"/>
              <a:t> (The Imersive Art Trainning Online)</a:t>
            </a:r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400" y="2721725"/>
            <a:ext cx="5029200" cy="242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Agenda</a:t>
            </a:r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471900" y="17968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pt-BR" dirty="0"/>
              <a:t>Objetivos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pt-BR" dirty="0"/>
              <a:t>Considerações iniciais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pt-BR" dirty="0"/>
              <a:t>Revisão Sistemática da literatura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pt-BR" dirty="0"/>
              <a:t>Jogos Sérios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pt-BR" dirty="0"/>
              <a:t>Herança Virtual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pt-BR" dirty="0"/>
              <a:t>Jogos </a:t>
            </a:r>
            <a:r>
              <a:rPr lang="pt-BR" dirty="0" smtClean="0"/>
              <a:t>Sérios </a:t>
            </a:r>
            <a:r>
              <a:rPr lang="pt-BR" dirty="0"/>
              <a:t>com Herança Virtual</a:t>
            </a:r>
          </a:p>
          <a:p>
            <a:pPr marL="457200" lvl="0" indent="-228600" rtl="0">
              <a:spcBef>
                <a:spcPts val="0"/>
              </a:spcBef>
            </a:pPr>
            <a:endParaRPr lang="pt-BR" dirty="0"/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457200" lvl="0" indent="0" rtl="0">
              <a:spcBef>
                <a:spcPts val="0"/>
              </a:spcBef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buNone/>
            </a:pPr>
            <a:r>
              <a:rPr lang="pt-BR" dirty="0"/>
              <a:t> 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Revisão Sistemática</a:t>
            </a:r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buChar char="●"/>
            </a:pPr>
            <a:r>
              <a:rPr lang="pt-BR"/>
              <a:t>Jogos Sérios com Herança Virtual</a:t>
            </a:r>
          </a:p>
          <a:p>
            <a: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○"/>
            </a:pPr>
            <a:r>
              <a:rPr lang="pt-BR" b="1"/>
              <a:t>Forte Ross</a:t>
            </a:r>
          </a:p>
        </p:txBody>
      </p:sp>
      <p:pic>
        <p:nvPicPr>
          <p:cNvPr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250" y="2718699"/>
            <a:ext cx="5343525" cy="23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Revisão Sistemática</a:t>
            </a:r>
          </a:p>
        </p:txBody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buChar char="●"/>
            </a:pPr>
            <a:r>
              <a:rPr lang="pt-BR"/>
              <a:t>Jogos Sérios com Herança Virtual</a:t>
            </a:r>
          </a:p>
          <a:p>
            <a: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○"/>
            </a:pPr>
            <a:r>
              <a:rPr lang="pt-BR" b="1"/>
              <a:t>Solis’ Curse</a:t>
            </a:r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7075" y="1919075"/>
            <a:ext cx="4091475" cy="252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Revisão Sistemática</a:t>
            </a:r>
          </a:p>
        </p:txBody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buChar char="●"/>
            </a:pPr>
            <a:r>
              <a:rPr lang="pt-BR"/>
              <a:t>Jogos Sérios com Herança Virtual</a:t>
            </a:r>
          </a:p>
          <a:p>
            <a: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○"/>
            </a:pPr>
            <a:r>
              <a:rPr lang="pt-BR" b="1"/>
              <a:t>Solis’ Curse</a:t>
            </a:r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7562" y="1919075"/>
            <a:ext cx="4010025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Minka Build</a:t>
            </a:r>
          </a:p>
        </p:txBody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pt-BR"/>
              <a:t>Motor de Jogo Unity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pt-BR"/>
              <a:t>Uma das ferramentas programáveis mais poderosas. 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pt-BR"/>
              <a:t>Ampla documentação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pt-BR"/>
              <a:t>Editor de fácil uso 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pt-BR"/>
              <a:t>Comunidade grande e ativa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pt-BR"/>
              <a:t>Multiplataorma</a:t>
            </a:r>
          </a:p>
        </p:txBody>
      </p:sp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8450" y="3591037"/>
            <a:ext cx="2495550" cy="10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Minka Build</a:t>
            </a:r>
          </a:p>
        </p:txBody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pt-BR"/>
              <a:t>Sketch UP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pt-BR"/>
              <a:t>Software para criação de modelos em 3D no computador. Foi originalmente desenvolvido pela At Last Software, um empresa estadunidense, a qual foi adquirida pela Google em março de 2006. Em 2012 Trimble Navigation adquiriu o programa.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pt-BR"/>
              <a:t>Gratuito</a:t>
            </a:r>
          </a:p>
          <a:p>
            <a:pPr marL="914400" lvl="1" indent="-228600" rtl="0">
              <a:spcBef>
                <a:spcPts val="700"/>
              </a:spcBef>
              <a:spcAft>
                <a:spcPts val="0"/>
              </a:spcAft>
              <a:buChar char="○"/>
            </a:pPr>
            <a:r>
              <a:rPr lang="pt-BR"/>
              <a:t>Acesso e exportação em vários formatos.</a:t>
            </a:r>
          </a:p>
          <a:p>
            <a:pPr marL="457200" lvl="0" indent="0" rtl="0">
              <a:spcBef>
                <a:spcPts val="0"/>
              </a:spcBef>
              <a:buNone/>
            </a:pPr>
            <a:endParaRPr/>
          </a:p>
          <a:p>
            <a:pPr marL="457200" lvl="0" indent="0" rtl="0">
              <a:spcBef>
                <a:spcPts val="0"/>
              </a:spcBef>
              <a:buNone/>
            </a:pPr>
            <a:endParaRPr>
              <a:highlight>
                <a:srgbClr val="DEDEDE"/>
              </a:highlight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Minka</a:t>
            </a:r>
            <a:r>
              <a:rPr lang="pt-BR" dirty="0" smtClean="0"/>
              <a:t> Build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7" name="Imagem 6" descr="projet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1" y="1701266"/>
            <a:ext cx="6408712" cy="34422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Minka Build</a:t>
            </a:r>
          </a:p>
        </p:txBody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buChar char="●"/>
            </a:pPr>
            <a:r>
              <a:rPr lang="pt-BR" dirty="0"/>
              <a:t>Contextualização Histórica</a:t>
            </a:r>
          </a:p>
          <a:p>
            <a: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○"/>
            </a:pPr>
            <a:r>
              <a:rPr lang="pt-BR" dirty="0"/>
              <a:t>Cultura japonesa </a:t>
            </a:r>
            <a:r>
              <a:rPr lang="pt-BR" dirty="0" smtClean="0"/>
              <a:t>relevante no Brasil.</a:t>
            </a:r>
            <a:endParaRPr lang="pt-BR" dirty="0"/>
          </a:p>
          <a:p>
            <a:pPr marL="1371600" marR="0" lvl="2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■"/>
            </a:pPr>
            <a:r>
              <a:rPr lang="pt-BR" dirty="0"/>
              <a:t>Cultura, agricultura, </a:t>
            </a:r>
            <a:r>
              <a:rPr lang="pt-BR" dirty="0" smtClean="0"/>
              <a:t>comidas.</a:t>
            </a:r>
            <a:endParaRPr lang="pt-BR" dirty="0"/>
          </a:p>
          <a:p>
            <a: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○"/>
            </a:pPr>
            <a:r>
              <a:rPr lang="pt-BR" dirty="0"/>
              <a:t>Começo </a:t>
            </a:r>
            <a:r>
              <a:rPr lang="pt-BR" dirty="0" smtClean="0"/>
              <a:t>difícil.</a:t>
            </a:r>
            <a:endParaRPr lang="pt-BR" dirty="0"/>
          </a:p>
          <a:p>
            <a: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○"/>
            </a:pPr>
            <a:r>
              <a:rPr lang="pt-BR" dirty="0"/>
              <a:t>Fim da era </a:t>
            </a:r>
            <a:r>
              <a:rPr lang="pt-BR" dirty="0" err="1" smtClean="0"/>
              <a:t>Meiji</a:t>
            </a:r>
            <a:r>
              <a:rPr lang="pt-BR" dirty="0" smtClean="0"/>
              <a:t>.</a:t>
            </a:r>
            <a:endParaRPr lang="pt-BR" dirty="0"/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pt-BR" dirty="0"/>
              <a:t>1908 chega o primeiro navio japonês.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dirty="0" smtClean="0"/>
              <a:t>  </a:t>
            </a:r>
            <a:endParaRPr lang="pt-BR" dirty="0"/>
          </a:p>
          <a:p>
            <a:pPr marL="457200" lvl="0" indent="0" rtl="0">
              <a:spcBef>
                <a:spcPts val="0"/>
              </a:spcBef>
              <a:buNone/>
            </a:pPr>
            <a:endParaRPr dirty="0"/>
          </a:p>
          <a:p>
            <a:pPr marL="457200" lvl="0" indent="0" rtl="0">
              <a:spcBef>
                <a:spcPts val="0"/>
              </a:spcBef>
              <a:buNone/>
            </a:pPr>
            <a:endParaRPr dirty="0">
              <a:highlight>
                <a:srgbClr val="DEDEDE"/>
              </a:highlight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Minka Build</a:t>
            </a:r>
          </a:p>
        </p:txBody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buChar char="●"/>
            </a:pPr>
            <a:r>
              <a:rPr lang="pt-BR" dirty="0"/>
              <a:t>Contextualização Histórica</a:t>
            </a:r>
          </a:p>
          <a:p>
            <a: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○"/>
            </a:pPr>
            <a:r>
              <a:rPr lang="pt-BR" dirty="0" smtClean="0"/>
              <a:t>Muitos </a:t>
            </a:r>
            <a:r>
              <a:rPr lang="pt-BR" dirty="0"/>
              <a:t>carpinteiros</a:t>
            </a:r>
          </a:p>
          <a:p>
            <a: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○"/>
            </a:pPr>
            <a:r>
              <a:rPr lang="pt-BR" dirty="0"/>
              <a:t>Matéria prima </a:t>
            </a:r>
            <a:r>
              <a:rPr lang="pt-BR" dirty="0" smtClean="0"/>
              <a:t>abundante</a:t>
            </a:r>
          </a:p>
          <a:p>
            <a: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○"/>
            </a:pPr>
            <a:r>
              <a:rPr lang="pt-BR" dirty="0" smtClean="0"/>
              <a:t>Origem da </a:t>
            </a:r>
            <a:r>
              <a:rPr lang="pt-BR" dirty="0" err="1" smtClean="0"/>
              <a:t>Minka</a:t>
            </a:r>
            <a:r>
              <a:rPr lang="pt-BR" dirty="0" smtClean="0"/>
              <a:t> </a:t>
            </a:r>
            <a:r>
              <a:rPr lang="pt-BR" dirty="0" err="1" smtClean="0"/>
              <a:t>brasileira-japonesa</a:t>
            </a:r>
            <a:r>
              <a:rPr lang="pt-BR" dirty="0" smtClean="0"/>
              <a:t> do Vale do Ribeira.</a:t>
            </a:r>
          </a:p>
          <a:p>
            <a: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○"/>
            </a:pPr>
            <a:r>
              <a:rPr lang="pt-BR" dirty="0" smtClean="0"/>
              <a:t>Construção forte e duradoura.</a:t>
            </a:r>
            <a:endParaRPr lang="pt-BR" dirty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dirty="0"/>
              <a:t>  </a:t>
            </a:r>
          </a:p>
          <a:p>
            <a:pPr marL="457200" lvl="0" indent="0" rtl="0">
              <a:spcBef>
                <a:spcPts val="0"/>
              </a:spcBef>
              <a:buNone/>
            </a:pPr>
            <a:endParaRPr dirty="0"/>
          </a:p>
          <a:p>
            <a:pPr marL="457200" lvl="0" indent="0" rtl="0">
              <a:spcBef>
                <a:spcPts val="0"/>
              </a:spcBef>
              <a:buNone/>
            </a:pPr>
            <a:endParaRPr dirty="0">
              <a:highlight>
                <a:srgbClr val="DEDEDE"/>
              </a:highlight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Minka Build</a:t>
            </a:r>
          </a:p>
        </p:txBody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buChar char="●"/>
            </a:pPr>
            <a:r>
              <a:rPr lang="pt-BR"/>
              <a:t>Contextualização Histórica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  <a:p>
            <a:pPr marL="457200" lvl="0" indent="0" rtl="0">
              <a:spcBef>
                <a:spcPts val="0"/>
              </a:spcBef>
              <a:buNone/>
            </a:pPr>
            <a:endParaRPr/>
          </a:p>
          <a:p>
            <a:pPr marL="457200" lvl="0" indent="0" rtl="0">
              <a:spcBef>
                <a:spcPts val="0"/>
              </a:spcBef>
              <a:buNone/>
            </a:pPr>
            <a:endParaRPr>
              <a:highlight>
                <a:srgbClr val="DEDEDE"/>
              </a:highlight>
            </a:endParaRPr>
          </a:p>
        </p:txBody>
      </p:sp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12" y="1779662"/>
            <a:ext cx="8748464" cy="3363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Minka Build</a:t>
            </a:r>
          </a:p>
        </p:txBody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buChar char="●"/>
            </a:pPr>
            <a:r>
              <a:rPr lang="pt-BR"/>
              <a:t>Contextualização Histórica</a:t>
            </a:r>
          </a:p>
          <a:p>
            <a: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○"/>
            </a:pPr>
            <a:r>
              <a:rPr lang="pt-BR"/>
              <a:t>Construções fortes e duradouras.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  <a:p>
            <a:pPr marL="457200" lvl="0" indent="0" rtl="0">
              <a:spcBef>
                <a:spcPts val="0"/>
              </a:spcBef>
              <a:buNone/>
            </a:pPr>
            <a:endParaRPr/>
          </a:p>
          <a:p>
            <a:pPr marL="457200" lvl="0" indent="0" rtl="0">
              <a:spcBef>
                <a:spcPts val="0"/>
              </a:spcBef>
              <a:buNone/>
            </a:pPr>
            <a:endParaRPr>
              <a:highlight>
                <a:srgbClr val="DEDEDE"/>
              </a:highlight>
            </a:endParaRPr>
          </a:p>
        </p:txBody>
      </p:sp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79662"/>
            <a:ext cx="9144000" cy="3363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Agenda</a:t>
            </a:r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471900" y="17968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pt-BR" dirty="0" err="1" smtClean="0"/>
              <a:t>Minka</a:t>
            </a:r>
            <a:r>
              <a:rPr lang="pt-BR" dirty="0" smtClean="0"/>
              <a:t> </a:t>
            </a:r>
            <a:r>
              <a:rPr lang="pt-BR" dirty="0"/>
              <a:t>Build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pt-BR" dirty="0"/>
              <a:t>Motor de Jogo </a:t>
            </a:r>
            <a:r>
              <a:rPr lang="pt-BR" dirty="0" err="1"/>
              <a:t>Unity</a:t>
            </a:r>
            <a:endParaRPr lang="pt-BR" dirty="0"/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pt-BR" dirty="0"/>
              <a:t>Editor </a:t>
            </a:r>
            <a:r>
              <a:rPr lang="pt-BR" dirty="0" err="1"/>
              <a:t>Unity</a:t>
            </a:r>
            <a:endParaRPr lang="pt-BR" dirty="0"/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pt-BR" dirty="0"/>
              <a:t>Sketch </a:t>
            </a:r>
            <a:r>
              <a:rPr lang="pt-BR" dirty="0" err="1"/>
              <a:t>Up</a:t>
            </a:r>
            <a:endParaRPr lang="pt-BR" dirty="0"/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pt-BR" dirty="0"/>
              <a:t>Apresentação do jogo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pt-BR" dirty="0"/>
              <a:t>Conclusão e Trabalhos Futuros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457200" lvl="0" indent="0" rtl="0">
              <a:spcBef>
                <a:spcPts val="0"/>
              </a:spcBef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buNone/>
            </a:pPr>
            <a:r>
              <a:rPr lang="pt-BR" dirty="0"/>
              <a:t> 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632" y="3003798"/>
            <a:ext cx="6019800" cy="195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Minka Build</a:t>
            </a:r>
          </a:p>
        </p:txBody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buChar char="●"/>
            </a:pPr>
            <a:r>
              <a:rPr lang="pt-BR"/>
              <a:t>Contextualização Histórica</a:t>
            </a:r>
          </a:p>
          <a:p>
            <a: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○"/>
            </a:pPr>
            <a:r>
              <a:rPr lang="pt-BR"/>
              <a:t>Casas com característica Minka brasileira-japonesa.</a:t>
            </a:r>
          </a:p>
          <a:p>
            <a: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○"/>
            </a:pPr>
            <a:r>
              <a:rPr lang="pt-BR"/>
              <a:t>Técnica de encaixe que une as peças fortemente.</a:t>
            </a: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  </a:t>
            </a:r>
          </a:p>
          <a:p>
            <a:pPr marL="457200" lvl="0" indent="0" rtl="0">
              <a:spcBef>
                <a:spcPts val="0"/>
              </a:spcBef>
              <a:buNone/>
            </a:pPr>
            <a:endParaRPr/>
          </a:p>
          <a:p>
            <a:pPr marL="457200" lvl="0" indent="0" rtl="0">
              <a:spcBef>
                <a:spcPts val="0"/>
              </a:spcBef>
              <a:buNone/>
            </a:pPr>
            <a:endParaRPr>
              <a:highlight>
                <a:srgbClr val="DEDEDE"/>
              </a:highlight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Minka Build</a:t>
            </a:r>
          </a:p>
        </p:txBody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buChar char="●"/>
            </a:pPr>
            <a:r>
              <a:rPr lang="pt-BR" dirty="0"/>
              <a:t>Contextualização Histórica</a:t>
            </a:r>
          </a:p>
          <a:p>
            <a: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○"/>
            </a:pPr>
            <a:r>
              <a:rPr lang="pt-BR" dirty="0"/>
              <a:t>Peças marcadas.</a:t>
            </a:r>
          </a:p>
          <a:p>
            <a: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○"/>
            </a:pPr>
            <a:r>
              <a:rPr lang="pt-BR" dirty="0"/>
              <a:t>Residência </a:t>
            </a:r>
            <a:r>
              <a:rPr lang="pt-BR" dirty="0" err="1"/>
              <a:t>Kubota</a:t>
            </a:r>
            <a:r>
              <a:rPr lang="pt-BR" dirty="0"/>
              <a:t>.</a:t>
            </a:r>
          </a:p>
          <a:p>
            <a: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○"/>
            </a:pPr>
            <a:r>
              <a:rPr lang="pt-BR" dirty="0"/>
              <a:t>Residência </a:t>
            </a:r>
            <a:r>
              <a:rPr lang="pt-BR" dirty="0" err="1"/>
              <a:t>Okiyama</a:t>
            </a:r>
            <a:r>
              <a:rPr lang="pt-BR" dirty="0"/>
              <a:t>.</a:t>
            </a: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dirty="0"/>
              <a:t>  </a:t>
            </a:r>
          </a:p>
          <a:p>
            <a:pPr marL="457200" lvl="0" indent="0" rtl="0">
              <a:spcBef>
                <a:spcPts val="0"/>
              </a:spcBef>
              <a:buNone/>
            </a:pPr>
            <a:endParaRPr dirty="0"/>
          </a:p>
          <a:p>
            <a:pPr marL="457200" lvl="0" indent="0" rtl="0">
              <a:spcBef>
                <a:spcPts val="0"/>
              </a:spcBef>
              <a:buNone/>
            </a:pPr>
            <a:endParaRPr dirty="0">
              <a:highlight>
                <a:srgbClr val="DEDEDE"/>
              </a:highlight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Minka Build</a:t>
            </a:r>
          </a:p>
        </p:txBody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buChar char="●"/>
            </a:pPr>
            <a:r>
              <a:rPr lang="pt-BR"/>
              <a:t>Contextualização Histórica</a:t>
            </a: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  </a:t>
            </a:r>
          </a:p>
          <a:p>
            <a:pPr marL="457200" lvl="0" indent="0" rtl="0">
              <a:spcBef>
                <a:spcPts val="0"/>
              </a:spcBef>
              <a:buNone/>
            </a:pPr>
            <a:endParaRPr/>
          </a:p>
          <a:p>
            <a:pPr marL="457200" lvl="0" indent="0" rtl="0">
              <a:spcBef>
                <a:spcPts val="0"/>
              </a:spcBef>
              <a:buNone/>
            </a:pPr>
            <a:endParaRPr>
              <a:highlight>
                <a:srgbClr val="DEDEDE"/>
              </a:highlight>
            </a:endParaRPr>
          </a:p>
        </p:txBody>
      </p:sp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500" y="2424800"/>
            <a:ext cx="4338999" cy="247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Minka Build</a:t>
            </a:r>
          </a:p>
        </p:txBody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buChar char="●"/>
            </a:pPr>
            <a:r>
              <a:rPr lang="pt-BR"/>
              <a:t>Contextualização Histórica</a:t>
            </a: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  </a:t>
            </a:r>
          </a:p>
          <a:p>
            <a:pPr marL="457200" lvl="0" indent="0" rtl="0">
              <a:spcBef>
                <a:spcPts val="0"/>
              </a:spcBef>
              <a:buNone/>
            </a:pPr>
            <a:endParaRPr/>
          </a:p>
          <a:p>
            <a:pPr marL="457200" lvl="0" indent="0" rtl="0">
              <a:spcBef>
                <a:spcPts val="0"/>
              </a:spcBef>
              <a:buNone/>
            </a:pPr>
            <a:endParaRPr>
              <a:highlight>
                <a:srgbClr val="DEDEDE"/>
              </a:highlight>
            </a:endParaRPr>
          </a:p>
        </p:txBody>
      </p:sp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500" y="2433300"/>
            <a:ext cx="4914900" cy="27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Minka Build</a:t>
            </a:r>
          </a:p>
        </p:txBody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buChar char="●"/>
            </a:pPr>
            <a:r>
              <a:rPr lang="pt-BR"/>
              <a:t>Contextualização Histórica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  <a:p>
            <a:pPr marL="457200" lvl="0" indent="0" rtl="0">
              <a:spcBef>
                <a:spcPts val="0"/>
              </a:spcBef>
              <a:buNone/>
            </a:pPr>
            <a:endParaRPr/>
          </a:p>
          <a:p>
            <a:pPr marL="457200" lvl="0" indent="0" rtl="0">
              <a:spcBef>
                <a:spcPts val="0"/>
              </a:spcBef>
              <a:buNone/>
            </a:pPr>
            <a:endParaRPr>
              <a:highlight>
                <a:srgbClr val="DEDEDE"/>
              </a:highlight>
            </a:endParaRPr>
          </a:p>
        </p:txBody>
      </p:sp>
      <p:pic>
        <p:nvPicPr>
          <p:cNvPr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1025" y="2486025"/>
            <a:ext cx="3801949" cy="252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Minka Build</a:t>
            </a:r>
          </a:p>
        </p:txBody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pt-BR"/>
              <a:t>Minka Build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pt-BR"/>
              <a:t>Jogo Sério relacionado à Herança Cultural dos japoneses na região do Vale do Ribeira, no estilo de quebra cabeças.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pt-BR"/>
              <a:t>Jogo é resolvido por meio de tentativa e erro.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pt-BR"/>
              <a:t>Não possui tempo.</a:t>
            </a:r>
          </a:p>
          <a:p>
            <a:pPr marL="45720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Minka</a:t>
            </a:r>
            <a:r>
              <a:rPr lang="pt-BR" dirty="0" smtClean="0"/>
              <a:t> Build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 descr="cubo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851670"/>
            <a:ext cx="4876030" cy="31109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Minka Build</a:t>
            </a:r>
          </a:p>
        </p:txBody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pt-BR"/>
              <a:t>Minka Build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pt-BR" sz="1400"/>
              <a:t>Navegação</a:t>
            </a:r>
          </a:p>
          <a:p>
            <a:pPr marL="457200" lvl="0" indent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83" name="Shape 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1800" y="2823050"/>
            <a:ext cx="3162300" cy="232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Minka Build</a:t>
            </a:r>
          </a:p>
        </p:txBody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pt-BR"/>
              <a:t>Minka Build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pt-BR" sz="1400"/>
              <a:t>É apresentada a Minka brasileira-japonesa do Vale do Ribeira no início.</a:t>
            </a:r>
          </a:p>
          <a:p>
            <a:pPr marL="457200" lvl="0" indent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76" name="Shape 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700" y="2890150"/>
            <a:ext cx="5036575" cy="217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Minka Build</a:t>
            </a:r>
          </a:p>
        </p:txBody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pt-BR"/>
              <a:t>Minka Build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pt-BR"/>
              <a:t>Primeira peça perto do local correto.</a:t>
            </a:r>
          </a:p>
          <a:p>
            <a:pPr marL="457200" lvl="0" indent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90" name="Shape 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8625" y="2841175"/>
            <a:ext cx="4748975" cy="230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Objetivos</a:t>
            </a:r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pt-BR" b="1" dirty="0"/>
              <a:t>Geral: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pt-BR" dirty="0"/>
              <a:t>Desenvolver um Jogo Sério em </a:t>
            </a:r>
            <a:r>
              <a:rPr lang="pt-BR" dirty="0" err="1"/>
              <a:t>Unity</a:t>
            </a:r>
            <a:r>
              <a:rPr lang="pt-BR" dirty="0"/>
              <a:t> relacionado à Herança Virtual no formato de quebra cabeças para o ensino da estrutura das casas com características de </a:t>
            </a:r>
            <a:r>
              <a:rPr lang="pt-BR" dirty="0" err="1"/>
              <a:t>Minka</a:t>
            </a:r>
            <a:r>
              <a:rPr lang="pt-BR" dirty="0"/>
              <a:t> </a:t>
            </a:r>
            <a:r>
              <a:rPr lang="pt-BR" dirty="0" err="1"/>
              <a:t>brasileira-japonesa</a:t>
            </a:r>
            <a:r>
              <a:rPr lang="pt-BR" dirty="0"/>
              <a:t> na Região do Vale do Ribeira. 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pt-BR" b="1" dirty="0"/>
              <a:t>Específicos: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pt-BR" dirty="0"/>
              <a:t>Estudo de Jogos Sérios.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pt-BR" dirty="0"/>
              <a:t>Estudo de Herança Virtual.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pt-BR" dirty="0"/>
              <a:t>Estudo da estrutura da </a:t>
            </a:r>
            <a:r>
              <a:rPr lang="pt-BR" dirty="0" err="1"/>
              <a:t>Minka</a:t>
            </a:r>
            <a:r>
              <a:rPr lang="pt-BR" dirty="0"/>
              <a:t> </a:t>
            </a:r>
            <a:r>
              <a:rPr lang="pt-BR" dirty="0" err="1"/>
              <a:t>brasileira-japonesa</a:t>
            </a:r>
            <a:r>
              <a:rPr lang="pt-BR" dirty="0"/>
              <a:t> do Vale do Ribeira.</a:t>
            </a:r>
          </a:p>
          <a:p>
            <a:pPr lvl="0">
              <a:spcBef>
                <a:spcPts val="0"/>
              </a:spcBef>
              <a:buNone/>
            </a:pPr>
            <a:endParaRPr b="1" dirty="0"/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Minka Build</a:t>
            </a:r>
          </a:p>
        </p:txBody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pt-BR"/>
              <a:t>Minka Build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pt-BR"/>
              <a:t>Distância</a:t>
            </a:r>
          </a:p>
          <a:p>
            <a:pPr marL="457200" lvl="0" indent="0" rtl="0">
              <a:spcBef>
                <a:spcPts val="0"/>
              </a:spcBef>
              <a:buNone/>
            </a:pPr>
            <a:endParaRPr/>
          </a:p>
          <a:p>
            <a:pPr marL="457200" lvl="0" indent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97" name="Shape 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2287" y="2552900"/>
            <a:ext cx="4239424" cy="254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Minka Build</a:t>
            </a:r>
          </a:p>
        </p:txBody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pt-BR" dirty="0" err="1"/>
              <a:t>Minka</a:t>
            </a:r>
            <a:r>
              <a:rPr lang="pt-BR" dirty="0"/>
              <a:t> Build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pt-BR" dirty="0"/>
              <a:t>Outras peças aparecem </a:t>
            </a:r>
            <a:r>
              <a:rPr lang="pt-BR" dirty="0" smtClean="0"/>
              <a:t>acima da casa.</a:t>
            </a:r>
            <a:endParaRPr lang="pt-BR" dirty="0"/>
          </a:p>
          <a:p>
            <a:pPr marL="457200" lvl="0" indent="0" rtl="0">
              <a:spcBef>
                <a:spcPts val="0"/>
              </a:spcBef>
              <a:buNone/>
            </a:pPr>
            <a:endParaRPr dirty="0"/>
          </a:p>
          <a:p>
            <a:pPr marL="457200" lvl="0" indent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304" name="Shape 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9712" y="2859782"/>
            <a:ext cx="5113799" cy="2139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Minka Build</a:t>
            </a:r>
          </a:p>
        </p:txBody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pt-BR"/>
              <a:t>Minka Build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pt-BR"/>
              <a:t>Peças brancas representam o telhado.</a:t>
            </a:r>
          </a:p>
          <a:p>
            <a:pPr marL="457200" lvl="0" indent="0" rtl="0">
              <a:spcBef>
                <a:spcPts val="0"/>
              </a:spcBef>
              <a:buNone/>
            </a:pPr>
            <a:endParaRPr/>
          </a:p>
          <a:p>
            <a:pPr marL="457200" lvl="0" indent="0" rtl="0">
              <a:spcBef>
                <a:spcPts val="0"/>
              </a:spcBef>
              <a:buNone/>
            </a:pPr>
            <a:endParaRPr/>
          </a:p>
          <a:p>
            <a:pPr marL="457200" lvl="0" indent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925" y="2931790"/>
            <a:ext cx="4244150" cy="2211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Minka Build</a:t>
            </a:r>
          </a:p>
        </p:txBody>
      </p:sp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pt-BR"/>
              <a:t>Minka Build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pt-BR"/>
              <a:t>Fim do jogo</a:t>
            </a:r>
          </a:p>
          <a:p>
            <a:pPr marL="457200" lvl="0" indent="0" rtl="0">
              <a:spcBef>
                <a:spcPts val="0"/>
              </a:spcBef>
              <a:buNone/>
            </a:pPr>
            <a:endParaRPr/>
          </a:p>
          <a:p>
            <a:pPr marL="457200" lvl="0" indent="0" rtl="0">
              <a:spcBef>
                <a:spcPts val="0"/>
              </a:spcBef>
              <a:buNone/>
            </a:pPr>
            <a:endParaRPr/>
          </a:p>
          <a:p>
            <a:pPr marL="457200" lvl="0" indent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318" name="Shape 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2375" y="2668150"/>
            <a:ext cx="3939250" cy="247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Conclusão e Trabalhos Futuros</a:t>
            </a:r>
          </a:p>
        </p:txBody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pt-BR" b="1"/>
              <a:t>Conclusão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pt-BR"/>
              <a:t>Importância de Jogos Sérios.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pt-BR"/>
              <a:t>Implementação comcluída.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pt-BR" b="1"/>
              <a:t>Trabalhos futuros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pt-BR" sz="1400"/>
              <a:t>Como trabalho futuro será executado uma seção de teste com jogadores de variadas idades e realizar a averiguação do jogo quanto a aprendizagem. Tem-se também como trabalho futuro portar o jogo para dispositivos móveis e para o sistema de multiprojeção MiniCAVE.</a:t>
            </a:r>
          </a:p>
          <a:p>
            <a:pPr marL="45720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Video Minka Build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-4572000" y="-257175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2743200" lvl="0" indent="457200" rtl="0">
              <a:spcBef>
                <a:spcPts val="0"/>
              </a:spcBef>
              <a:buNone/>
            </a:pPr>
            <a:r>
              <a:rPr lang="pt-BR"/>
              <a:t>DUVIDAS?</a:t>
            </a:r>
          </a:p>
        </p:txBody>
      </p:sp>
      <p:sp>
        <p:nvSpPr>
          <p:cNvPr id="330" name="Shape 33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0" rtl="0">
              <a:spcBef>
                <a:spcPts val="0"/>
              </a:spcBef>
              <a:buNone/>
            </a:pPr>
            <a:endParaRPr sz="1400"/>
          </a:p>
          <a:p>
            <a:pPr marL="457200" lvl="0" indent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331" name="Shape 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9350" y="1739000"/>
            <a:ext cx="3245300" cy="324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Objetivos</a:t>
            </a:r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pt-BR" b="1" dirty="0" smtClean="0"/>
              <a:t>Específicos</a:t>
            </a:r>
            <a:r>
              <a:rPr lang="pt-BR" b="1" dirty="0"/>
              <a:t>: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pt-BR" dirty="0" smtClean="0"/>
              <a:t>Estudo </a:t>
            </a:r>
            <a:r>
              <a:rPr lang="pt-BR" dirty="0"/>
              <a:t>do Motor de Jogo </a:t>
            </a:r>
            <a:r>
              <a:rPr lang="pt-BR" dirty="0" err="1"/>
              <a:t>Unity</a:t>
            </a:r>
            <a:r>
              <a:rPr lang="pt-BR" dirty="0"/>
              <a:t>, para desenvolvimento do jogo.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pt-BR" dirty="0"/>
              <a:t>Construção da dinâmica do jogo.</a:t>
            </a:r>
          </a:p>
          <a:p>
            <a:pPr lvl="0">
              <a:spcBef>
                <a:spcPts val="0"/>
              </a:spcBef>
              <a:buNone/>
            </a:pPr>
            <a:endParaRPr b="1" dirty="0"/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Considerações Iniciais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pt-BR" dirty="0"/>
              <a:t>Geração </a:t>
            </a:r>
            <a:r>
              <a:rPr lang="pt-BR" dirty="0" smtClean="0"/>
              <a:t>digital.</a:t>
            </a:r>
            <a:endParaRPr lang="pt-BR" dirty="0"/>
          </a:p>
          <a:p>
            <a:pPr marL="457200" lvl="0" indent="-228600">
              <a:spcBef>
                <a:spcPts val="0"/>
              </a:spcBef>
              <a:buChar char="●"/>
            </a:pPr>
            <a:r>
              <a:rPr lang="pt-BR" dirty="0"/>
              <a:t>Através de Jogos Sérios é possível aumentar a experiência de </a:t>
            </a:r>
            <a:r>
              <a:rPr lang="pt-BR" dirty="0" smtClean="0"/>
              <a:t>aprendizado.</a:t>
            </a:r>
            <a:endParaRPr lang="pt-BR" dirty="0"/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/>
              <a:t>Revisão Sistemática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pt-BR" dirty="0"/>
              <a:t>Jogos Sérios</a:t>
            </a:r>
          </a:p>
          <a:p>
            <a:pPr marL="914400" lvl="1" indent="-228600">
              <a:buFont typeface="Roboto"/>
              <a:buChar char="○"/>
            </a:pPr>
            <a:r>
              <a:rPr lang="pt-BR" dirty="0" smtClean="0"/>
              <a:t>Indústria de jogos e cinematográfica</a:t>
            </a:r>
            <a:r>
              <a:rPr lang="pt-BR" dirty="0" smtClean="0"/>
              <a:t>.</a:t>
            </a:r>
            <a:endParaRPr lang="pt-BR" dirty="0" smtClean="0"/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pt-BR" dirty="0" smtClean="0"/>
              <a:t>Não </a:t>
            </a:r>
            <a:r>
              <a:rPr lang="pt-BR" dirty="0"/>
              <a:t>possui definição exata.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pt-BR" dirty="0" smtClean="0"/>
              <a:t>“</a:t>
            </a:r>
            <a:r>
              <a:rPr lang="pt-BR" dirty="0"/>
              <a:t>Geração Z” primeira geração a crescer com dispositivos digitais.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pt-BR" dirty="0"/>
              <a:t>Sucesso de jogos educativos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Revisão Sistemática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pt-BR"/>
              <a:t>Jogos Sérios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pt-BR" b="1"/>
              <a:t>Sim City</a:t>
            </a:r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4600" y="1919076"/>
            <a:ext cx="5728600" cy="322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/>
              <a:t>Revisão Sistemática</a:t>
            </a:r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pt-BR"/>
              <a:t>Jogos Sérios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pt-BR" b="1"/>
              <a:t>Sim City</a:t>
            </a:r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7850" y="1919075"/>
            <a:ext cx="4502750" cy="317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1739</TotalTime>
  <Words>706</Words>
  <Application>Microsoft Office PowerPoint</Application>
  <PresentationFormat>Apresentação na tela (16:9)</PresentationFormat>
  <Paragraphs>193</Paragraphs>
  <Slides>46</Slides>
  <Notes>43</Notes>
  <HiddenSlides>0</HiddenSlides>
  <MMClips>1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46</vt:i4>
      </vt:variant>
    </vt:vector>
  </HeadingPairs>
  <TitlesOfParts>
    <vt:vector size="49" baseType="lpstr">
      <vt:lpstr>Arial</vt:lpstr>
      <vt:lpstr>Roboto</vt:lpstr>
      <vt:lpstr>material</vt:lpstr>
      <vt:lpstr>Um Jogo Sério de Herança Virtual para o Ensinamento Quanto a Minka Brasileira-Japonesa do Vale do Ribeira </vt:lpstr>
      <vt:lpstr>Agenda</vt:lpstr>
      <vt:lpstr>Agenda</vt:lpstr>
      <vt:lpstr>Objetivos</vt:lpstr>
      <vt:lpstr>Objetivos</vt:lpstr>
      <vt:lpstr>Considerações Iniciais</vt:lpstr>
      <vt:lpstr>Revisão Sistemática</vt:lpstr>
      <vt:lpstr>Revisão Sistemática</vt:lpstr>
      <vt:lpstr>Revisão Sistemática</vt:lpstr>
      <vt:lpstr>Revisão Sistemática</vt:lpstr>
      <vt:lpstr>Revisão Sistemática</vt:lpstr>
      <vt:lpstr>Revisão Sistemática</vt:lpstr>
      <vt:lpstr>Revisão Sistemática</vt:lpstr>
      <vt:lpstr>Revisão Sistemática</vt:lpstr>
      <vt:lpstr>Revisão Sistemática</vt:lpstr>
      <vt:lpstr>Revisão Sistemática</vt:lpstr>
      <vt:lpstr>Revisão Sistemática</vt:lpstr>
      <vt:lpstr>Revisão Sistemática</vt:lpstr>
      <vt:lpstr>Revisão Sistemática</vt:lpstr>
      <vt:lpstr>Revisão Sistemática</vt:lpstr>
      <vt:lpstr>Revisão Sistemática</vt:lpstr>
      <vt:lpstr>Revisão Sistemática</vt:lpstr>
      <vt:lpstr>Minka Build</vt:lpstr>
      <vt:lpstr>Minka Build</vt:lpstr>
      <vt:lpstr>Minka Build</vt:lpstr>
      <vt:lpstr>Minka Build</vt:lpstr>
      <vt:lpstr>Minka Build</vt:lpstr>
      <vt:lpstr>Minka Build</vt:lpstr>
      <vt:lpstr>Minka Build</vt:lpstr>
      <vt:lpstr>Minka Build</vt:lpstr>
      <vt:lpstr>Minka Build</vt:lpstr>
      <vt:lpstr>Minka Build</vt:lpstr>
      <vt:lpstr>Minka Build</vt:lpstr>
      <vt:lpstr>Minka Build</vt:lpstr>
      <vt:lpstr>Minka Build</vt:lpstr>
      <vt:lpstr>Minka Build</vt:lpstr>
      <vt:lpstr>Minka Build</vt:lpstr>
      <vt:lpstr>Minka Build</vt:lpstr>
      <vt:lpstr>Minka Build</vt:lpstr>
      <vt:lpstr>Minka Build</vt:lpstr>
      <vt:lpstr>Minka Build</vt:lpstr>
      <vt:lpstr>Minka Build</vt:lpstr>
      <vt:lpstr>Minka Build</vt:lpstr>
      <vt:lpstr>Conclusão e Trabalhos Futuros</vt:lpstr>
      <vt:lpstr>Slide 45</vt:lpstr>
      <vt:lpstr>DUVIDAS?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Um Jogo Sério de Herança Virtual para o Ensinamento Quanto a Minka Brasileira-Japonesa do Vale do Ribeira</dc:title>
  <dc:creator>Daniel Fujita</dc:creator>
  <cp:lastModifiedBy>Muck</cp:lastModifiedBy>
  <cp:revision>64</cp:revision>
  <dcterms:modified xsi:type="dcterms:W3CDTF">2016-01-20T13:24:41Z</dcterms:modified>
</cp:coreProperties>
</file>